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8"/>
  </p:notesMasterIdLst>
  <p:sldIdLst>
    <p:sldId id="257" r:id="rId4"/>
    <p:sldId id="468" r:id="rId5"/>
    <p:sldId id="284" r:id="rId6"/>
    <p:sldId id="879" r:id="rId7"/>
    <p:sldId id="877" r:id="rId8"/>
    <p:sldId id="881" r:id="rId9"/>
    <p:sldId id="886" r:id="rId10"/>
    <p:sldId id="880" r:id="rId11"/>
    <p:sldId id="882" r:id="rId12"/>
    <p:sldId id="885" r:id="rId13"/>
    <p:sldId id="883" r:id="rId14"/>
    <p:sldId id="884" r:id="rId15"/>
    <p:sldId id="887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nunen, Heidi K" initials="KHK" lastIdx="1" clrIdx="0">
    <p:extLst>
      <p:ext uri="{19B8F6BF-5375-455C-9EA6-DF929625EA0E}">
        <p15:presenceInfo xmlns:p15="http://schemas.microsoft.com/office/powerpoint/2012/main" userId="S-1-5-21-16020293-282541685-632688529-54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7F7F7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6DF9-F0A8-42C4-8073-753FE7A813F5}" type="datetimeFigureOut">
              <a:rPr lang="en-AU" smtClean="0"/>
              <a:t>30/06/2021</a:t>
            </a:fld>
            <a:endParaRPr lang="en-AU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AU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84118-C42D-41FE-A410-D319179E407E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32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6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38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68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e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5AE7703C-9329-416F-BDD2-0D7068FC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6" b="22907"/>
          <a:stretch/>
        </p:blipFill>
        <p:spPr>
          <a:xfrm>
            <a:off x="0" y="0"/>
            <a:ext cx="12191988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2" y="0"/>
            <a:ext cx="12191988" cy="6866237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4734" y="1413972"/>
            <a:ext cx="10202531" cy="1143000"/>
          </a:xfrm>
        </p:spPr>
        <p:txBody>
          <a:bodyPr lIns="0">
            <a:noAutofit/>
          </a:bodyPr>
          <a:lstStyle>
            <a:lvl1pPr algn="l">
              <a:defRPr sz="6000" b="1" i="0" spc="-22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AU"/>
              <a:t>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2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59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pic>
        <p:nvPicPr>
          <p:cNvPr id="6" name="Picture 5" descr="AgResearch White_hire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91" y="235251"/>
            <a:ext cx="2060681" cy="51687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4492" y="1855037"/>
            <a:ext cx="10202531" cy="1143000"/>
          </a:xfrm>
        </p:spPr>
        <p:txBody>
          <a:bodyPr lIns="0">
            <a:noAutofit/>
          </a:bodyPr>
          <a:lstStyle>
            <a:lvl1pPr algn="l">
              <a:defRPr sz="6000" b="1" i="0" spc="-22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AU"/>
              <a:t>Section Heading.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2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694098"/>
            <a:ext cx="2045884" cy="163902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Page Heading longer heading here. </a:t>
            </a:r>
          </a:p>
          <a:p>
            <a:pPr lvl="0"/>
            <a:endParaRPr lang="en-US" sz="160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693737" y="2252663"/>
            <a:ext cx="10809639" cy="4132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043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702724"/>
            <a:ext cx="2045884" cy="155275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Page Heading longer heading here. </a:t>
            </a:r>
          </a:p>
          <a:p>
            <a:pPr lvl="0"/>
            <a:endParaRPr lang="en-US" sz="160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93465" y="2252663"/>
            <a:ext cx="5264805" cy="4132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6271327" y="2252663"/>
            <a:ext cx="5232050" cy="4132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641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with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694098"/>
            <a:ext cx="2045884" cy="163902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Page Heading longer heading here. </a:t>
            </a:r>
          </a:p>
          <a:p>
            <a:pPr lvl="0"/>
            <a:endParaRPr lang="en-US" sz="160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66300" y="2170989"/>
            <a:ext cx="1736725" cy="4189349"/>
          </a:xfrm>
        </p:spPr>
        <p:txBody>
          <a:bodyPr anchor="b">
            <a:noAutofit/>
          </a:bodyPr>
          <a:lstStyle>
            <a:lvl1pPr marL="0" indent="0">
              <a:buNone/>
              <a:defRPr sz="1050" baseline="0">
                <a:solidFill>
                  <a:srgbClr val="8DC63F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Insert reference or citation from publication here for graph/image to left</a:t>
            </a:r>
            <a:endParaRPr lang="en-NZ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93738" y="2171700"/>
            <a:ext cx="8967787" cy="41894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929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694098"/>
            <a:ext cx="2045884" cy="163902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Page Heading longer heading here. </a:t>
            </a:r>
          </a:p>
          <a:p>
            <a:pPr lvl="0"/>
            <a:endParaRPr lang="en-US" sz="160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3466" y="2209799"/>
            <a:ext cx="10809911" cy="415054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11228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Graphic with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Page Heading longer heading here. </a:t>
            </a:r>
          </a:p>
          <a:p>
            <a:pPr lvl="0"/>
            <a:endParaRPr lang="en-US" sz="160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3466" y="2209799"/>
            <a:ext cx="5188045" cy="371357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314981" y="2209799"/>
            <a:ext cx="5188045" cy="371357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14982" y="6046845"/>
            <a:ext cx="5188044" cy="426783"/>
          </a:xfrm>
        </p:spPr>
        <p:txBody>
          <a:bodyPr anchor="t">
            <a:noAutofit/>
          </a:bodyPr>
          <a:lstStyle>
            <a:lvl1pPr marL="0" indent="0" algn="r">
              <a:buNone/>
              <a:defRPr sz="1050" baseline="0">
                <a:solidFill>
                  <a:srgbClr val="8DC63F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Insert reference or citation from publication here for graph/image above</a:t>
            </a:r>
            <a:endParaRPr lang="en-NZ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93467" y="6046844"/>
            <a:ext cx="5188044" cy="426783"/>
          </a:xfrm>
        </p:spPr>
        <p:txBody>
          <a:bodyPr anchor="t">
            <a:noAutofit/>
          </a:bodyPr>
          <a:lstStyle>
            <a:lvl1pPr marL="0" indent="0" algn="r">
              <a:buNone/>
              <a:defRPr sz="1050" baseline="0">
                <a:solidFill>
                  <a:srgbClr val="8DC63F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Insert reference or citation from publication here for graph/image above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0164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Page Heading longer heading here. </a:t>
            </a:r>
          </a:p>
          <a:p>
            <a:pPr lvl="0"/>
            <a:endParaRPr lang="en-US" sz="160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3466" y="2209799"/>
            <a:ext cx="5188045" cy="415054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314981" y="2209799"/>
            <a:ext cx="5188045" cy="415054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8962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174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Page Heading longer heading here. </a:t>
            </a:r>
          </a:p>
          <a:p>
            <a:pPr lvl="0"/>
            <a:endParaRPr lang="en-US" sz="160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3466" y="2209800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93464" y="4993428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93465" y="3601614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879761" y="2209800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879759" y="4993428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879760" y="3601614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057509" y="2209800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057507" y="4993428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057508" y="3601614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7235260" y="2209800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7235258" y="4993428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7235259" y="3601614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421551" y="2209800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9421549" y="4993428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9421550" y="3601614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7940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95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e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green field&#10;&#10;Description automatically generated">
            <a:extLst>
              <a:ext uri="{FF2B5EF4-FFF2-40B4-BE49-F238E27FC236}">
                <a16:creationId xmlns:a16="http://schemas.microsoft.com/office/drawing/2014/main" id="{5D50D66A-E374-4FBD-9217-3174274866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301" y="-95535"/>
            <a:ext cx="12220602" cy="696718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2" y="-109182"/>
            <a:ext cx="12191988" cy="6967182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gResearch White_hire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9" y="4991100"/>
            <a:ext cx="3783441" cy="95498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4734" y="1585422"/>
            <a:ext cx="10202531" cy="1143000"/>
          </a:xfrm>
        </p:spPr>
        <p:txBody>
          <a:bodyPr lIns="0">
            <a:noAutofit/>
          </a:bodyPr>
          <a:lstStyle>
            <a:lvl1pPr algn="l">
              <a:defRPr sz="6000" b="1" i="0" spc="-22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AU"/>
              <a:t>Presentation Title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995921-E5A5-4056-8C2C-CEF9A9263ABA}"/>
              </a:ext>
            </a:extLst>
          </p:cNvPr>
          <p:cNvSpPr/>
          <p:nvPr userDrawn="1"/>
        </p:nvSpPr>
        <p:spPr>
          <a:xfrm>
            <a:off x="1042359" y="1315587"/>
            <a:ext cx="1147965" cy="9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2473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59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sp>
        <p:nvSpPr>
          <p:cNvPr id="5" name="Rectangle 4"/>
          <p:cNvSpPr/>
          <p:nvPr userDrawn="1"/>
        </p:nvSpPr>
        <p:spPr>
          <a:xfrm>
            <a:off x="994491" y="1750897"/>
            <a:ext cx="1885144" cy="10414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gResearch White_hire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91" y="235251"/>
            <a:ext cx="2060681" cy="51687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4492" y="1855037"/>
            <a:ext cx="10202531" cy="1143000"/>
          </a:xfrm>
        </p:spPr>
        <p:txBody>
          <a:bodyPr lIns="0">
            <a:noAutofit/>
          </a:bodyPr>
          <a:lstStyle>
            <a:lvl1pPr algn="l">
              <a:defRPr sz="6000" b="1" i="0" spc="-22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AU"/>
              <a:t>Section Heading.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61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93737" cy="68580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69" y="28972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12305" y="1205791"/>
            <a:ext cx="1049107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Page Heading longer heading here. </a:t>
            </a:r>
          </a:p>
          <a:p>
            <a:pPr lvl="0"/>
            <a:endParaRPr lang="en-US" sz="160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1012569" y="2252663"/>
            <a:ext cx="10490807" cy="4132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399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12569" y="1205791"/>
            <a:ext cx="10490807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Page Heading longer heading here. </a:t>
            </a:r>
          </a:p>
          <a:p>
            <a:pPr lvl="0"/>
            <a:endParaRPr lang="en-US" sz="160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012569" y="2252663"/>
            <a:ext cx="4945701" cy="4132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6588445" y="2252663"/>
            <a:ext cx="4914931" cy="4132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BB73BA-6BD1-4A4B-9478-B0FD04688CDB}"/>
              </a:ext>
            </a:extLst>
          </p:cNvPr>
          <p:cNvSpPr/>
          <p:nvPr userDrawn="1"/>
        </p:nvSpPr>
        <p:spPr>
          <a:xfrm>
            <a:off x="-5114" y="0"/>
            <a:ext cx="693737" cy="68580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AgResearch Green_hires.png">
            <a:extLst>
              <a:ext uri="{FF2B5EF4-FFF2-40B4-BE49-F238E27FC236}">
                <a16:creationId xmlns:a16="http://schemas.microsoft.com/office/drawing/2014/main" id="{B2395A04-4E69-49AA-A3A5-A006E79A7B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69" y="289729"/>
            <a:ext cx="2045884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04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with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12569" y="1205791"/>
            <a:ext cx="10490808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Page Heading longer heading here. </a:t>
            </a:r>
          </a:p>
          <a:p>
            <a:pPr lvl="0"/>
            <a:endParaRPr lang="en-US" sz="160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828046" y="2170989"/>
            <a:ext cx="1674979" cy="4189349"/>
          </a:xfrm>
        </p:spPr>
        <p:txBody>
          <a:bodyPr anchor="b">
            <a:noAutofit/>
          </a:bodyPr>
          <a:lstStyle>
            <a:lvl1pPr marL="0" indent="0">
              <a:buNone/>
              <a:defRPr sz="1050" baseline="0">
                <a:solidFill>
                  <a:srgbClr val="8DC63F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Insert reference or citation from publication here for graph/image to left</a:t>
            </a:r>
            <a:endParaRPr lang="en-NZ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12569" y="2171700"/>
            <a:ext cx="8648956" cy="41894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26AAC-90A0-4482-B9B0-195BC1BF3684}"/>
              </a:ext>
            </a:extLst>
          </p:cNvPr>
          <p:cNvSpPr/>
          <p:nvPr userDrawn="1"/>
        </p:nvSpPr>
        <p:spPr>
          <a:xfrm>
            <a:off x="-5114" y="0"/>
            <a:ext cx="693737" cy="68580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AgResearch Green_hires.png">
            <a:extLst>
              <a:ext uri="{FF2B5EF4-FFF2-40B4-BE49-F238E27FC236}">
                <a16:creationId xmlns:a16="http://schemas.microsoft.com/office/drawing/2014/main" id="{358F3EB7-50C0-47AD-91A2-0E481BD43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69" y="289729"/>
            <a:ext cx="2045884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12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12567" y="1205791"/>
            <a:ext cx="10490809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Page Heading longer heading here. </a:t>
            </a:r>
          </a:p>
          <a:p>
            <a:pPr lvl="0"/>
            <a:endParaRPr lang="en-US" sz="160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12569" y="2209799"/>
            <a:ext cx="10490808" cy="415054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B2F136-227B-4DE5-B824-0E94710B76B9}"/>
              </a:ext>
            </a:extLst>
          </p:cNvPr>
          <p:cNvSpPr/>
          <p:nvPr userDrawn="1"/>
        </p:nvSpPr>
        <p:spPr>
          <a:xfrm>
            <a:off x="-5114" y="0"/>
            <a:ext cx="693737" cy="68580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gResearch Green_hires.png">
            <a:extLst>
              <a:ext uri="{FF2B5EF4-FFF2-40B4-BE49-F238E27FC236}">
                <a16:creationId xmlns:a16="http://schemas.microsoft.com/office/drawing/2014/main" id="{C6A39D4B-A74D-401C-A908-36A56B6728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69" y="289729"/>
            <a:ext cx="2045884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4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Graphic with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12569" y="1205791"/>
            <a:ext cx="10490807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Page Heading longer heading here. </a:t>
            </a:r>
          </a:p>
          <a:p>
            <a:pPr lvl="0"/>
            <a:endParaRPr lang="en-US" sz="160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12569" y="2209799"/>
            <a:ext cx="4868942" cy="371357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34084" y="2209799"/>
            <a:ext cx="4868942" cy="371357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634084" y="6046845"/>
            <a:ext cx="4868941" cy="426783"/>
          </a:xfrm>
        </p:spPr>
        <p:txBody>
          <a:bodyPr anchor="t">
            <a:noAutofit/>
          </a:bodyPr>
          <a:lstStyle>
            <a:lvl1pPr marL="0" indent="0" algn="r">
              <a:buNone/>
              <a:defRPr sz="1050" baseline="0">
                <a:solidFill>
                  <a:srgbClr val="8DC63F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Insert reference or citation from publication here for graph/image above</a:t>
            </a:r>
            <a:endParaRPr lang="en-NZ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2569" y="6046844"/>
            <a:ext cx="4868941" cy="426783"/>
          </a:xfrm>
        </p:spPr>
        <p:txBody>
          <a:bodyPr anchor="t">
            <a:noAutofit/>
          </a:bodyPr>
          <a:lstStyle>
            <a:lvl1pPr marL="0" indent="0" algn="r">
              <a:buNone/>
              <a:defRPr sz="1050" baseline="0">
                <a:solidFill>
                  <a:srgbClr val="8DC63F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Insert reference or citation from publication here for graph/image above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12AF1C-6B49-40EB-AA80-244557BF2531}"/>
              </a:ext>
            </a:extLst>
          </p:cNvPr>
          <p:cNvSpPr/>
          <p:nvPr userDrawn="1"/>
        </p:nvSpPr>
        <p:spPr>
          <a:xfrm>
            <a:off x="0" y="0"/>
            <a:ext cx="693737" cy="68580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 descr="AgResearch Green_hires.png">
            <a:extLst>
              <a:ext uri="{FF2B5EF4-FFF2-40B4-BE49-F238E27FC236}">
                <a16:creationId xmlns:a16="http://schemas.microsoft.com/office/drawing/2014/main" id="{57CCF786-643A-45B6-BDF2-3FD9F805E5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69" y="289729"/>
            <a:ext cx="2045884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5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12569" y="1205791"/>
            <a:ext cx="10490807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Page Heading longer heading here. </a:t>
            </a:r>
          </a:p>
          <a:p>
            <a:pPr lvl="0"/>
            <a:endParaRPr lang="en-US" sz="160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12569" y="2209799"/>
            <a:ext cx="4868942" cy="415054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634084" y="2209799"/>
            <a:ext cx="4868942" cy="415054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F7D333-26E5-44B9-AF90-77D8C181658B}"/>
              </a:ext>
            </a:extLst>
          </p:cNvPr>
          <p:cNvSpPr/>
          <p:nvPr userDrawn="1"/>
        </p:nvSpPr>
        <p:spPr>
          <a:xfrm>
            <a:off x="0" y="0"/>
            <a:ext cx="693737" cy="68580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AgResearch Green_hires.png">
            <a:extLst>
              <a:ext uri="{FF2B5EF4-FFF2-40B4-BE49-F238E27FC236}">
                <a16:creationId xmlns:a16="http://schemas.microsoft.com/office/drawing/2014/main" id="{14E9CF9C-D917-4BE2-A529-3A39052DBF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69" y="289729"/>
            <a:ext cx="2045884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5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483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12569" y="1205791"/>
            <a:ext cx="10333557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Page Heading longer heading here. </a:t>
            </a:r>
          </a:p>
          <a:p>
            <a:pPr lvl="0"/>
            <a:endParaRPr lang="en-US" sz="160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12570" y="2237210"/>
            <a:ext cx="1949706" cy="124092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012568" y="5020838"/>
            <a:ext cx="1949706" cy="124092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12569" y="3629024"/>
            <a:ext cx="1949706" cy="124092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108075" y="2237210"/>
            <a:ext cx="1949706" cy="12409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108073" y="5020838"/>
            <a:ext cx="1949706" cy="12409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108074" y="3629024"/>
            <a:ext cx="1949706" cy="12409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203580" y="2237210"/>
            <a:ext cx="1949705" cy="12409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203578" y="5020838"/>
            <a:ext cx="1949705" cy="12409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203579" y="3629024"/>
            <a:ext cx="1949705" cy="12409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7299084" y="2237210"/>
            <a:ext cx="1949705" cy="12409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7299082" y="5020838"/>
            <a:ext cx="1949705" cy="12409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7299083" y="3629024"/>
            <a:ext cx="1949705" cy="12409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396423" y="2237210"/>
            <a:ext cx="1949705" cy="12409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9396421" y="5020838"/>
            <a:ext cx="1949705" cy="12409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9396422" y="3629024"/>
            <a:ext cx="1949705" cy="124092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912347-79CE-47A4-BE41-8C281E0F1EC2}"/>
              </a:ext>
            </a:extLst>
          </p:cNvPr>
          <p:cNvSpPr/>
          <p:nvPr userDrawn="1"/>
        </p:nvSpPr>
        <p:spPr>
          <a:xfrm>
            <a:off x="0" y="0"/>
            <a:ext cx="693737" cy="68580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9" name="Picture 28" descr="AgResearch Green_hires.png">
            <a:extLst>
              <a:ext uri="{FF2B5EF4-FFF2-40B4-BE49-F238E27FC236}">
                <a16:creationId xmlns:a16="http://schemas.microsoft.com/office/drawing/2014/main" id="{CFD919DA-77E2-48DF-B35C-F80F9E7AE8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69" y="289729"/>
            <a:ext cx="2045884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8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815867-71AC-4C9B-B150-1654BCCA33F5}"/>
              </a:ext>
            </a:extLst>
          </p:cNvPr>
          <p:cNvSpPr/>
          <p:nvPr userDrawn="1"/>
        </p:nvSpPr>
        <p:spPr>
          <a:xfrm>
            <a:off x="0" y="0"/>
            <a:ext cx="693737" cy="68580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gResearch Green_hires.png">
            <a:extLst>
              <a:ext uri="{FF2B5EF4-FFF2-40B4-BE49-F238E27FC236}">
                <a16:creationId xmlns:a16="http://schemas.microsoft.com/office/drawing/2014/main" id="{CD8ED9AF-15F6-4E5A-83CD-84BBA178C0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69" y="289729"/>
            <a:ext cx="2045884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2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28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29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1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05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25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51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B6CB-EA61-463B-9BE6-C973201B093E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A41A9-402C-4B38-AED4-AF722CC509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05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059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12DB17-3291-4CA7-B72A-CB61B1543609}" type="datetimeFigureOut">
              <a:rPr lang="en-NZ" smtClean="0"/>
              <a:pPr/>
              <a:t>30/06/2021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059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059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9F5187-BE1D-48F0-97C7-5C42C83C19BA}" type="slidenum">
              <a:rPr lang="en-NZ" smtClean="0"/>
              <a:pPr/>
              <a:t>‹nr.›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728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059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12DB17-3291-4CA7-B72A-CB61B1543609}" type="datetimeFigureOut">
              <a:rPr lang="en-NZ" smtClean="0"/>
              <a:pPr/>
              <a:t>30/06/2021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9F5187-BE1D-48F0-97C7-5C42C83C19BA}" type="slidenum">
              <a:rPr lang="en-NZ" smtClean="0"/>
              <a:pPr/>
              <a:t>‹nr.›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083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 spc="240" baseline="0">
          <a:solidFill>
            <a:srgbClr val="4059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88" y="5596524"/>
            <a:ext cx="3979657" cy="869664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-2" y="2056042"/>
            <a:ext cx="121920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ctr"/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Impact of </a:t>
            </a:r>
            <a:r>
              <a:rPr kumimoji="0" lang="nl-NL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Science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Conference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the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</a:t>
            </a:r>
            <a:r>
              <a:rPr lang="nl-NL" sz="3600" i="1" dirty="0" err="1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Roundtable</a:t>
            </a:r>
            <a:r>
              <a:rPr lang="nl-NL" sz="3600" i="1" dirty="0">
                <a:solidFill>
                  <a:prstClr val="black">
                    <a:lumMod val="50000"/>
                  </a:prstClr>
                </a:solidFill>
                <a:latin typeface="Garamond" panose="02020404030301010803" pitchFamily="18" charset="0"/>
              </a:rPr>
              <a:t> on:  </a:t>
            </a:r>
            <a:endParaRPr kumimoji="0" lang="nl-NL" sz="3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lvl="0" algn="ctr"/>
            <a:r>
              <a:rPr lang="en-US" sz="4800" b="1" dirty="0">
                <a:solidFill>
                  <a:srgbClr val="820000"/>
                </a:solidFill>
                <a:latin typeface="Garamond" panose="02020404030301010803" pitchFamily="18" charset="0"/>
              </a:rPr>
              <a:t>Addressing Local Community Challenges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endParaRPr kumimoji="0" lang="nl-NL" sz="48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203274" y="4678426"/>
            <a:ext cx="778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25</a:t>
            </a:r>
            <a:r>
              <a:rPr lang="en-US" sz="2400" b="1" baseline="30000" dirty="0">
                <a:solidFill>
                  <a:prstClr val="black"/>
                </a:solidFill>
                <a:latin typeface="Garamond" panose="02020404030301010803" pitchFamily="18" charset="0"/>
              </a:rPr>
              <a:t>th </a:t>
            </a:r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June, 2021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977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97" y="1230983"/>
            <a:ext cx="11300791" cy="33612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br>
              <a:rPr lang="en-NZ" sz="4400" dirty="0">
                <a:solidFill>
                  <a:schemeClr val="tx1"/>
                </a:solidFill>
              </a:rPr>
            </a:br>
            <a:br>
              <a:rPr lang="en-NZ" sz="4400" dirty="0">
                <a:solidFill>
                  <a:schemeClr val="tx1"/>
                </a:solidFill>
              </a:rPr>
            </a:br>
            <a:br>
              <a:rPr lang="en-NZ" sz="4400" dirty="0">
                <a:solidFill>
                  <a:schemeClr val="tx1"/>
                </a:solidFill>
              </a:rPr>
            </a:br>
            <a:r>
              <a:rPr lang="en-NZ" sz="4400" dirty="0">
                <a:solidFill>
                  <a:schemeClr val="tx1"/>
                </a:solidFill>
              </a:rPr>
              <a:t> </a:t>
            </a:r>
            <a:br>
              <a:rPr lang="en-NZ" sz="4400" dirty="0">
                <a:solidFill>
                  <a:schemeClr val="tx1"/>
                </a:solidFill>
              </a:rPr>
            </a:br>
            <a:br>
              <a:rPr lang="en-NZ" sz="4400" dirty="0">
                <a:solidFill>
                  <a:schemeClr val="tx1"/>
                </a:solidFill>
              </a:rPr>
            </a:br>
            <a:br>
              <a:rPr lang="en-NZ" dirty="0">
                <a:solidFill>
                  <a:schemeClr val="tx1"/>
                </a:solidFill>
              </a:rPr>
            </a:br>
            <a:br>
              <a:rPr lang="en-NZ" dirty="0">
                <a:solidFill>
                  <a:schemeClr val="tx1"/>
                </a:solidFill>
              </a:rPr>
            </a:br>
            <a:endParaRPr lang="en-NZ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66A78-F4B7-43E3-9216-56B3F8861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767"/>
            <a:ext cx="12192000" cy="1246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52B61A-E4B3-4D48-A02D-C8CCF6CB7C2C}"/>
              </a:ext>
            </a:extLst>
          </p:cNvPr>
          <p:cNvSpPr txBox="1"/>
          <p:nvPr/>
        </p:nvSpPr>
        <p:spPr>
          <a:xfrm>
            <a:off x="384312" y="1801656"/>
            <a:ext cx="60951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 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INDIGENOUS ENTREPRENEURSHIP</a:t>
            </a:r>
          </a:p>
          <a:p>
            <a:pPr marL="0" marR="0" lvl="0" indent="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First Light Foods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Wagyu beef production</a:t>
            </a:r>
          </a:p>
          <a:p>
            <a:pPr marL="0" marR="0" lvl="0" indent="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 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Taonga Species and Rongoa Maori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Maori economic base through the use of our unique 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6DD21-E2B2-4194-9016-74BEAE9C22A7}"/>
              </a:ext>
            </a:extLst>
          </p:cNvPr>
          <p:cNvSpPr txBox="1"/>
          <p:nvPr/>
        </p:nvSpPr>
        <p:spPr>
          <a:xfrm>
            <a:off x="627408" y="1230983"/>
            <a:ext cx="6095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Kohimarama exemplars</a:t>
            </a:r>
          </a:p>
        </p:txBody>
      </p:sp>
    </p:spTree>
    <p:extLst>
      <p:ext uri="{BB962C8B-B14F-4D97-AF65-F5344CB8AC3E}">
        <p14:creationId xmlns:p14="http://schemas.microsoft.com/office/powerpoint/2010/main" val="377125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97" y="1230983"/>
            <a:ext cx="11300791" cy="33612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br>
              <a:rPr lang="en-NZ" sz="4400" dirty="0">
                <a:solidFill>
                  <a:schemeClr val="tx1"/>
                </a:solidFill>
              </a:rPr>
            </a:br>
            <a:br>
              <a:rPr lang="en-NZ" sz="4400" dirty="0">
                <a:solidFill>
                  <a:schemeClr val="tx1"/>
                </a:solidFill>
              </a:rPr>
            </a:br>
            <a:br>
              <a:rPr lang="en-NZ" sz="4400" dirty="0">
                <a:solidFill>
                  <a:schemeClr val="tx1"/>
                </a:solidFill>
              </a:rPr>
            </a:br>
            <a:r>
              <a:rPr lang="en-NZ" sz="4400" dirty="0">
                <a:solidFill>
                  <a:schemeClr val="tx1"/>
                </a:solidFill>
              </a:rPr>
              <a:t> </a:t>
            </a:r>
            <a:br>
              <a:rPr lang="en-NZ" sz="4400" dirty="0">
                <a:solidFill>
                  <a:schemeClr val="tx1"/>
                </a:solidFill>
              </a:rPr>
            </a:br>
            <a:br>
              <a:rPr lang="en-NZ" sz="4400" dirty="0">
                <a:solidFill>
                  <a:schemeClr val="tx1"/>
                </a:solidFill>
              </a:rPr>
            </a:br>
            <a:br>
              <a:rPr lang="en-NZ" dirty="0">
                <a:solidFill>
                  <a:schemeClr val="tx1"/>
                </a:solidFill>
              </a:rPr>
            </a:br>
            <a:br>
              <a:rPr lang="en-NZ" dirty="0">
                <a:solidFill>
                  <a:schemeClr val="tx1"/>
                </a:solidFill>
              </a:rPr>
            </a:br>
            <a:endParaRPr lang="en-NZ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66A78-F4B7-43E3-9216-56B3F8861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767"/>
            <a:ext cx="12192000" cy="12462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56DD21-E2B2-4194-9016-74BEAE9C22A7}"/>
              </a:ext>
            </a:extLst>
          </p:cNvPr>
          <p:cNvSpPr txBox="1"/>
          <p:nvPr/>
        </p:nvSpPr>
        <p:spPr>
          <a:xfrm>
            <a:off x="627408" y="1230983"/>
            <a:ext cx="6095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Kohimarama exemplars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35A685-9229-495E-AD78-EB1F1E94A7E2}"/>
              </a:ext>
            </a:extLst>
          </p:cNvPr>
          <p:cNvSpPr txBox="1"/>
          <p:nvPr/>
        </p:nvSpPr>
        <p:spPr>
          <a:xfrm>
            <a:off x="384312" y="1957664"/>
            <a:ext cx="7691644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SUSTAINABLE LAND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Maramataka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Incorporating traditional Luna cycle knowledge into land utilisation models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Pakihiroa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Farms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Land diversification across 50,000 ha of whenua Maori 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1803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Tino Rangatiratanga Endeavour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First contact land development and agricultural production</a:t>
            </a:r>
          </a:p>
        </p:txBody>
      </p:sp>
    </p:spTree>
    <p:extLst>
      <p:ext uri="{BB962C8B-B14F-4D97-AF65-F5344CB8AC3E}">
        <p14:creationId xmlns:p14="http://schemas.microsoft.com/office/powerpoint/2010/main" val="383025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97" y="1230983"/>
            <a:ext cx="11300791" cy="33612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br>
              <a:rPr lang="en-NZ" sz="4400" dirty="0">
                <a:solidFill>
                  <a:schemeClr val="tx1"/>
                </a:solidFill>
              </a:rPr>
            </a:br>
            <a:br>
              <a:rPr lang="en-NZ" sz="4400" dirty="0">
                <a:solidFill>
                  <a:schemeClr val="tx1"/>
                </a:solidFill>
              </a:rPr>
            </a:br>
            <a:br>
              <a:rPr lang="en-NZ" sz="4400" dirty="0">
                <a:solidFill>
                  <a:schemeClr val="tx1"/>
                </a:solidFill>
              </a:rPr>
            </a:br>
            <a:r>
              <a:rPr lang="en-NZ" sz="4400" dirty="0">
                <a:solidFill>
                  <a:schemeClr val="tx1"/>
                </a:solidFill>
              </a:rPr>
              <a:t> </a:t>
            </a:r>
            <a:br>
              <a:rPr lang="en-NZ" sz="4400" dirty="0">
                <a:solidFill>
                  <a:schemeClr val="tx1"/>
                </a:solidFill>
              </a:rPr>
            </a:br>
            <a:br>
              <a:rPr lang="en-NZ" sz="4400" dirty="0">
                <a:solidFill>
                  <a:schemeClr val="tx1"/>
                </a:solidFill>
              </a:rPr>
            </a:br>
            <a:br>
              <a:rPr lang="en-NZ" dirty="0">
                <a:solidFill>
                  <a:schemeClr val="tx1"/>
                </a:solidFill>
              </a:rPr>
            </a:br>
            <a:br>
              <a:rPr lang="en-NZ" dirty="0">
                <a:solidFill>
                  <a:schemeClr val="tx1"/>
                </a:solidFill>
              </a:rPr>
            </a:br>
            <a:endParaRPr lang="en-NZ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66A78-F4B7-43E3-9216-56B3F8861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767"/>
            <a:ext cx="12192000" cy="12462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56DD21-E2B2-4194-9016-74BEAE9C22A7}"/>
              </a:ext>
            </a:extLst>
          </p:cNvPr>
          <p:cNvSpPr txBox="1"/>
          <p:nvPr/>
        </p:nvSpPr>
        <p:spPr>
          <a:xfrm>
            <a:off x="627408" y="1245891"/>
            <a:ext cx="6095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Kohimarama exemplars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38CD0-C3B6-46E1-86DF-90C892E80C8B}"/>
              </a:ext>
            </a:extLst>
          </p:cNvPr>
          <p:cNvSpPr txBox="1"/>
          <p:nvPr/>
        </p:nvSpPr>
        <p:spPr>
          <a:xfrm>
            <a:off x="384312" y="1934166"/>
            <a:ext cx="874519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SELF SUFFICIENCY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Torere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Connect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Marae Provisioning Model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Micro Abattoir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Small processing units across East Cape region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Kai Kete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Supply chains for urban Maori provisioned from rural Maori production </a:t>
            </a:r>
          </a:p>
        </p:txBody>
      </p:sp>
    </p:spTree>
    <p:extLst>
      <p:ext uri="{BB962C8B-B14F-4D97-AF65-F5344CB8AC3E}">
        <p14:creationId xmlns:p14="http://schemas.microsoft.com/office/powerpoint/2010/main" val="3847887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C6F52-6C44-44E0-BC39-87E44A772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52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br>
              <a:rPr lang="nl-NL" sz="3600" dirty="0">
                <a:latin typeface="Garamond" panose="02020404030301010803" pitchFamily="18" charset="0"/>
              </a:rPr>
            </a:br>
            <a:r>
              <a:rPr lang="nl-NL" sz="65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Thank</a:t>
            </a:r>
            <a:r>
              <a:rPr lang="nl-NL" sz="65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nl-NL" sz="65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you</a:t>
            </a:r>
            <a:endParaRPr lang="nl-NL" sz="3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1800"/>
              </a:spcAft>
            </a:pPr>
            <a:endParaRPr lang="nl-NL" sz="6500" b="1" dirty="0">
              <a:solidFill>
                <a:srgbClr val="82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kstvak 14">
            <a:extLst>
              <a:ext uri="{FF2B5EF4-FFF2-40B4-BE49-F238E27FC236}">
                <a16:creationId xmlns:a16="http://schemas.microsoft.com/office/drawing/2014/main" id="{C38E7DD1-D9CD-47CA-A8DD-E0460029BF1C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</p:txBody>
      </p:sp>
      <p:sp>
        <p:nvSpPr>
          <p:cNvPr id="13" name="Tekstvak 5">
            <a:extLst>
              <a:ext uri="{FF2B5EF4-FFF2-40B4-BE49-F238E27FC236}">
                <a16:creationId xmlns:a16="http://schemas.microsoft.com/office/drawing/2014/main" id="{30182973-CCC1-4A3F-8D83-30B396AE4AEB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 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  <a:p>
            <a:pPr lvl="0" algn="r"/>
            <a:endParaRPr lang="en-U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4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159729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Straight Connector 12">
            <a:extLst>
              <a:ext uri="{FF2B5EF4-FFF2-40B4-BE49-F238E27FC236}">
                <a16:creationId xmlns:a16="http://schemas.microsoft.com/office/drawing/2014/main" id="{4D25E369-C5AE-4ABA-9CCF-2CF83B8DD8A4}"/>
              </a:ext>
            </a:extLst>
          </p:cNvPr>
          <p:cNvCxnSpPr>
            <a:cxnSpLocks/>
          </p:cNvCxnSpPr>
          <p:nvPr/>
        </p:nvCxnSpPr>
        <p:spPr>
          <a:xfrm flipH="1">
            <a:off x="4192960" y="1424093"/>
            <a:ext cx="7085" cy="4162732"/>
          </a:xfrm>
          <a:prstGeom prst="line">
            <a:avLst/>
          </a:prstGeom>
          <a:ln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404D618C-8DC1-4E70-964C-A4D2BDC6C87E}"/>
              </a:ext>
            </a:extLst>
          </p:cNvPr>
          <p:cNvSpPr txBox="1">
            <a:spLocks/>
          </p:cNvSpPr>
          <p:nvPr/>
        </p:nvSpPr>
        <p:spPr>
          <a:xfrm>
            <a:off x="159535" y="1868277"/>
            <a:ext cx="3877903" cy="157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 err="1">
                <a:latin typeface="Garamond" panose="02020404030301010803" pitchFamily="18" charset="0"/>
              </a:rPr>
              <a:t>Overview</a:t>
            </a:r>
            <a:r>
              <a:rPr lang="nl-NL" sz="3200" dirty="0">
                <a:latin typeface="Garamond" panose="02020404030301010803" pitchFamily="18" charset="0"/>
              </a:rPr>
              <a:t> of </a:t>
            </a:r>
            <a:r>
              <a:rPr lang="nl-NL" sz="3200" dirty="0" err="1">
                <a:latin typeface="Garamond" panose="02020404030301010803" pitchFamily="18" charset="0"/>
              </a:rPr>
              <a:t>the</a:t>
            </a:r>
            <a:r>
              <a:rPr lang="nl-NL" sz="3200" dirty="0">
                <a:latin typeface="Garamond" panose="02020404030301010803" pitchFamily="18" charset="0"/>
              </a:rPr>
              <a:t> Speakers 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1471658-A8A7-4BE1-8395-B84ED09C585E}"/>
              </a:ext>
            </a:extLst>
          </p:cNvPr>
          <p:cNvSpPr txBox="1">
            <a:spLocks/>
          </p:cNvSpPr>
          <p:nvPr/>
        </p:nvSpPr>
        <p:spPr>
          <a:xfrm>
            <a:off x="4400689" y="521983"/>
            <a:ext cx="7602326" cy="58402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Trevor </a:t>
            </a:r>
            <a:r>
              <a:rPr lang="en-US" sz="16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Stuthridge</a:t>
            </a: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 : 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Research Director of </a:t>
            </a:r>
            <a:r>
              <a:rPr lang="en-AU" sz="16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AgResearch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, New Zealand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Garry Watson: 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Chairman of Nga Uri o </a:t>
            </a:r>
            <a:r>
              <a:rPr lang="en-AU" sz="16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te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en-AU" sz="16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Ngahere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 Trust, and Founder / National coordinator of </a:t>
            </a:r>
            <a:r>
              <a:rPr lang="en-AU" sz="16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te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  <a:r>
              <a:rPr lang="en-AU" sz="16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Kohimarama</a:t>
            </a: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, New Zealand </a:t>
            </a:r>
          </a:p>
          <a:p>
            <a:pPr algn="l">
              <a:lnSpc>
                <a:spcPct val="114000"/>
              </a:lnSpc>
              <a:spcBef>
                <a:spcPts val="0"/>
              </a:spcBef>
            </a:pPr>
            <a:r>
              <a:rPr lang="en-AU" sz="1600" b="1" dirty="0">
                <a:solidFill>
                  <a:srgbClr val="820000"/>
                </a:solidFill>
                <a:latin typeface="Garamond" panose="02020404030301010803" pitchFamily="18" charset="0"/>
              </a:rPr>
              <a:t>	</a:t>
            </a: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6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l">
              <a:lnSpc>
                <a:spcPct val="114000"/>
              </a:lnSpc>
              <a:spcBef>
                <a:spcPts val="0"/>
              </a:spcBef>
            </a:pPr>
            <a:endParaRPr lang="en-US" sz="1700" b="1" dirty="0">
              <a:solidFill>
                <a:prstClr val="white">
                  <a:lumMod val="50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kstvak 5">
            <a:extLst>
              <a:ext uri="{FF2B5EF4-FFF2-40B4-BE49-F238E27FC236}">
                <a16:creationId xmlns:a16="http://schemas.microsoft.com/office/drawing/2014/main" id="{70E62050-A28B-4126-8D0F-059115A45AA4}"/>
              </a:ext>
            </a:extLst>
          </p:cNvPr>
          <p:cNvSpPr txBox="1">
            <a:spLocks/>
          </p:cNvSpPr>
          <p:nvPr/>
        </p:nvSpPr>
        <p:spPr>
          <a:xfrm>
            <a:off x="4521200" y="120802"/>
            <a:ext cx="767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  <a:p>
            <a:pPr lvl="0" algn="r"/>
            <a:endParaRPr lang="en-U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kstvak 14">
            <a:extLst>
              <a:ext uri="{FF2B5EF4-FFF2-40B4-BE49-F238E27FC236}">
                <a16:creationId xmlns:a16="http://schemas.microsoft.com/office/drawing/2014/main" id="{1185129F-A4DB-4302-A212-19D3111E1A32}"/>
              </a:ext>
            </a:extLst>
          </p:cNvPr>
          <p:cNvSpPr txBox="1"/>
          <p:nvPr/>
        </p:nvSpPr>
        <p:spPr>
          <a:xfrm>
            <a:off x="9620834" y="6234477"/>
            <a:ext cx="247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  <a:p>
            <a:pPr algn="r"/>
            <a:endParaRPr lang="nl-NL" sz="2400" b="1" dirty="0">
              <a:latin typeface="Garamond" panose="02020404030301010803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CD1743-BE5D-44FC-8A0F-4602AF6E2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20" y="3130370"/>
            <a:ext cx="1998416" cy="28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9" b="74431"/>
          <a:stretch/>
        </p:blipFill>
        <p:spPr>
          <a:xfrm>
            <a:off x="0" y="-240"/>
            <a:ext cx="6261463" cy="127235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113417" y="-242"/>
            <a:ext cx="6113883" cy="1541660"/>
          </a:xfrm>
          <a:prstGeom prst="rect">
            <a:avLst/>
          </a:prstGeom>
          <a:solidFill>
            <a:srgbClr val="F7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0" y="1250954"/>
            <a:ext cx="12227300" cy="580928"/>
          </a:xfrm>
          <a:prstGeom prst="rect">
            <a:avLst/>
          </a:prstGeom>
          <a:solidFill>
            <a:srgbClr val="8200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762201"/>
            <a:ext cx="12192000" cy="104508"/>
          </a:xfrm>
          <a:prstGeom prst="rect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0859" r="29179" b="42807"/>
          <a:stretch/>
        </p:blipFill>
        <p:spPr>
          <a:xfrm>
            <a:off x="-1" y="6298562"/>
            <a:ext cx="1549269" cy="463639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DAA1982-755C-4897-B83D-619215647D02}"/>
              </a:ext>
            </a:extLst>
          </p:cNvPr>
          <p:cNvSpPr txBox="1">
            <a:spLocks/>
          </p:cNvSpPr>
          <p:nvPr/>
        </p:nvSpPr>
        <p:spPr>
          <a:xfrm>
            <a:off x="1700443" y="2443890"/>
            <a:ext cx="8825948" cy="3790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800"/>
              </a:spcAft>
            </a:pPr>
            <a:r>
              <a:rPr lang="nl-NL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Trevor </a:t>
            </a:r>
            <a:r>
              <a:rPr lang="nl-NL" sz="2800" b="1" dirty="0" err="1">
                <a:solidFill>
                  <a:srgbClr val="820000"/>
                </a:solidFill>
                <a:latin typeface="Garamond" panose="02020404030301010803" pitchFamily="18" charset="0"/>
              </a:rPr>
              <a:t>Stuthridge</a:t>
            </a:r>
            <a:r>
              <a:rPr lang="nl-NL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AU" sz="2500" i="1" dirty="0">
                <a:latin typeface="Garamond" panose="02020404030301010803" pitchFamily="18" charset="0"/>
              </a:rPr>
              <a:t>Research Director of </a:t>
            </a:r>
            <a:r>
              <a:rPr lang="en-AU" sz="2500" i="1" dirty="0" err="1">
                <a:latin typeface="Garamond" panose="02020404030301010803" pitchFamily="18" charset="0"/>
              </a:rPr>
              <a:t>AgResearch</a:t>
            </a:r>
            <a:r>
              <a:rPr lang="en-AU" sz="2500" i="1" dirty="0">
                <a:latin typeface="Garamond" panose="02020404030301010803" pitchFamily="18" charset="0"/>
              </a:rPr>
              <a:t>, New Zealand</a:t>
            </a:r>
            <a:endParaRPr lang="nl-NL" sz="25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nl-NL" sz="2800" b="1" dirty="0">
                <a:solidFill>
                  <a:srgbClr val="820000"/>
                </a:solidFill>
                <a:latin typeface="Garamond" panose="02020404030301010803" pitchFamily="18" charset="0"/>
              </a:rPr>
              <a:t>Garry Watson </a:t>
            </a:r>
            <a:endParaRPr lang="nl-NL" sz="2900" b="1" dirty="0">
              <a:solidFill>
                <a:srgbClr val="820000"/>
              </a:solidFill>
              <a:latin typeface="Garamond" panose="02020404030301010803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en-AU" sz="2500" i="1" dirty="0">
                <a:latin typeface="Garamond" panose="02020404030301010803" pitchFamily="18" charset="0"/>
              </a:rPr>
              <a:t> Chairman of Nga Uri o </a:t>
            </a:r>
            <a:r>
              <a:rPr lang="en-AU" sz="2500" i="1" dirty="0" err="1">
                <a:latin typeface="Garamond" panose="02020404030301010803" pitchFamily="18" charset="0"/>
              </a:rPr>
              <a:t>te</a:t>
            </a:r>
            <a:r>
              <a:rPr lang="en-AU" sz="2500" i="1" dirty="0">
                <a:latin typeface="Garamond" panose="02020404030301010803" pitchFamily="18" charset="0"/>
              </a:rPr>
              <a:t> </a:t>
            </a:r>
            <a:r>
              <a:rPr lang="en-AU" sz="2500" i="1" dirty="0" err="1">
                <a:latin typeface="Garamond" panose="02020404030301010803" pitchFamily="18" charset="0"/>
              </a:rPr>
              <a:t>Ngahere</a:t>
            </a:r>
            <a:r>
              <a:rPr lang="en-AU" sz="2500" i="1" dirty="0">
                <a:latin typeface="Garamond" panose="02020404030301010803" pitchFamily="18" charset="0"/>
              </a:rPr>
              <a:t> Trust, and Founder / National coordinator of </a:t>
            </a:r>
            <a:r>
              <a:rPr lang="en-AU" sz="2500" i="1" dirty="0" err="1">
                <a:latin typeface="Garamond" panose="02020404030301010803" pitchFamily="18" charset="0"/>
              </a:rPr>
              <a:t>te</a:t>
            </a:r>
            <a:r>
              <a:rPr lang="en-AU" sz="2500" i="1" dirty="0">
                <a:latin typeface="Garamond" panose="02020404030301010803" pitchFamily="18" charset="0"/>
              </a:rPr>
              <a:t> </a:t>
            </a:r>
            <a:r>
              <a:rPr lang="en-AU" sz="2500" i="1" dirty="0" err="1">
                <a:latin typeface="Garamond" panose="02020404030301010803" pitchFamily="18" charset="0"/>
              </a:rPr>
              <a:t>Kohimarama</a:t>
            </a:r>
            <a:r>
              <a:rPr lang="en-AU" sz="2500" i="1" dirty="0">
                <a:latin typeface="Garamond" panose="02020404030301010803" pitchFamily="18" charset="0"/>
              </a:rPr>
              <a:t>, New Zealand</a:t>
            </a:r>
            <a:br>
              <a:rPr lang="nl-NL" sz="3600" dirty="0">
                <a:latin typeface="Garamond" panose="02020404030301010803" pitchFamily="18" charset="0"/>
              </a:rPr>
            </a:br>
            <a:endParaRPr lang="nl-NL" sz="3600" dirty="0">
              <a:latin typeface="Garamond" panose="02020404030301010803" pitchFamily="18" charset="0"/>
            </a:endParaRPr>
          </a:p>
        </p:txBody>
      </p:sp>
      <p:sp>
        <p:nvSpPr>
          <p:cNvPr id="13" name="Tekstvak 14">
            <a:extLst>
              <a:ext uri="{FF2B5EF4-FFF2-40B4-BE49-F238E27FC236}">
                <a16:creationId xmlns:a16="http://schemas.microsoft.com/office/drawing/2014/main" id="{74A62895-764F-49FF-9F34-65DE46DAA367}"/>
              </a:ext>
            </a:extLst>
          </p:cNvPr>
          <p:cNvSpPr txBox="1"/>
          <p:nvPr/>
        </p:nvSpPr>
        <p:spPr>
          <a:xfrm>
            <a:off x="9620834" y="6234477"/>
            <a:ext cx="247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>
                <a:latin typeface="Garamond" panose="02020404030301010803" pitchFamily="18" charset="0"/>
              </a:rPr>
              <a:t>#IOS21</a:t>
            </a:r>
          </a:p>
        </p:txBody>
      </p:sp>
      <p:sp>
        <p:nvSpPr>
          <p:cNvPr id="11" name="Tekstvak 5">
            <a:extLst>
              <a:ext uri="{FF2B5EF4-FFF2-40B4-BE49-F238E27FC236}">
                <a16:creationId xmlns:a16="http://schemas.microsoft.com/office/drawing/2014/main" id="{92A72207-1788-41FD-B3EC-A6DA58DCD3E9}"/>
              </a:ext>
            </a:extLst>
          </p:cNvPr>
          <p:cNvSpPr txBox="1">
            <a:spLocks/>
          </p:cNvSpPr>
          <p:nvPr/>
        </p:nvSpPr>
        <p:spPr>
          <a:xfrm>
            <a:off x="4428309" y="-19281"/>
            <a:ext cx="767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2400" dirty="0">
                <a:solidFill>
                  <a:srgbClr val="820000"/>
                </a:solidFill>
                <a:latin typeface="Garamond" panose="02020404030301010803" pitchFamily="18" charset="0"/>
              </a:rPr>
              <a:t>Impact of Science  </a:t>
            </a:r>
          </a:p>
          <a:p>
            <a:pPr lvl="0" algn="r"/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23-25 June, 2021</a:t>
            </a:r>
          </a:p>
        </p:txBody>
      </p:sp>
    </p:spTree>
    <p:extLst>
      <p:ext uri="{BB962C8B-B14F-4D97-AF65-F5344CB8AC3E}">
        <p14:creationId xmlns:p14="http://schemas.microsoft.com/office/powerpoint/2010/main" val="127315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161" y="997412"/>
            <a:ext cx="11300791" cy="3361228"/>
          </a:xfrm>
        </p:spPr>
        <p:txBody>
          <a:bodyPr/>
          <a:lstStyle/>
          <a:p>
            <a:r>
              <a:rPr lang="en-NZ" sz="2800" dirty="0">
                <a:cs typeface="Arial"/>
              </a:rPr>
              <a:t>                                      </a:t>
            </a:r>
            <a:r>
              <a:rPr lang="en-NZ" sz="2800" b="0" i="1" dirty="0">
                <a:cs typeface="Arial"/>
              </a:rPr>
              <a:t>Addressing local community challenges</a:t>
            </a:r>
            <a:br>
              <a:rPr lang="en-NZ" b="0" dirty="0"/>
            </a:br>
            <a:br>
              <a:rPr lang="en-NZ" b="0" dirty="0"/>
            </a:br>
            <a:r>
              <a:rPr lang="en-NZ" sz="4400" dirty="0"/>
              <a:t>Kohimarama:</a:t>
            </a:r>
            <a:r>
              <a:rPr lang="en-NZ" sz="4400" b="0" dirty="0"/>
              <a:t> A unique flagship for </a:t>
            </a:r>
            <a:r>
              <a:rPr lang="en-US" sz="4400" b="0" dirty="0">
                <a:cs typeface="Arial"/>
              </a:rPr>
              <a:t>indigenous community led research in Aotearoa New Zealand </a:t>
            </a:r>
            <a:br>
              <a:rPr lang="en-NZ" dirty="0"/>
            </a:br>
            <a:br>
              <a:rPr lang="en-NZ" dirty="0"/>
            </a:br>
            <a:r>
              <a:rPr lang="en-NZ" sz="3600" b="0" dirty="0"/>
              <a:t>Trevor Stuthridge					Garry Watson</a:t>
            </a:r>
            <a:br>
              <a:rPr lang="en-NZ" sz="3600" b="0" dirty="0"/>
            </a:br>
            <a:r>
              <a:rPr lang="en-NZ" sz="1800" b="0" dirty="0">
                <a:latin typeface="+mj-lt"/>
              </a:rPr>
              <a:t>Research Director </a:t>
            </a:r>
            <a:r>
              <a:rPr lang="en-NZ" sz="1800" b="0" dirty="0"/>
              <a:t>							</a:t>
            </a:r>
            <a:r>
              <a:rPr lang="en-NZ" sz="1800" b="0" dirty="0">
                <a:latin typeface="+mj-lt"/>
              </a:rPr>
              <a:t>Chairman</a:t>
            </a:r>
            <a:br>
              <a:rPr lang="en-NZ" sz="1800" b="0" dirty="0"/>
            </a:br>
            <a:r>
              <a:rPr lang="en-NZ" sz="1800" b="0" dirty="0"/>
              <a:t>							</a:t>
            </a:r>
            <a:endParaRPr lang="en-NZ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66A78-F4B7-43E3-9216-56B3F8861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767"/>
            <a:ext cx="12192000" cy="1246233"/>
          </a:xfrm>
          <a:prstGeom prst="rect">
            <a:avLst/>
          </a:prstGeom>
        </p:spPr>
      </p:pic>
      <p:pic>
        <p:nvPicPr>
          <p:cNvPr id="1028" name="Picture 4" descr="AESIS Virtual Conference Looks at Social Science&amp;#39;s Societal Impact - Social  Science Space">
            <a:extLst>
              <a:ext uri="{FF2B5EF4-FFF2-40B4-BE49-F238E27FC236}">
                <a16:creationId xmlns:a16="http://schemas.microsoft.com/office/drawing/2014/main" id="{61D5C30A-C88E-437F-B2BC-4AEC9D2A7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61" y="385195"/>
            <a:ext cx="25622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54114-0379-47DA-8AF1-ADD4F1D61A4D}"/>
              </a:ext>
            </a:extLst>
          </p:cNvPr>
          <p:cNvSpPr txBox="1"/>
          <p:nvPr/>
        </p:nvSpPr>
        <p:spPr>
          <a:xfrm>
            <a:off x="8001000" y="4542182"/>
            <a:ext cx="40349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Nga Uri o te Ngahere Trust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Kaitiakai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te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Marama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9C5C8-6235-445F-B883-66295DB8E1D0}"/>
              </a:ext>
            </a:extLst>
          </p:cNvPr>
          <p:cNvSpPr txBox="1"/>
          <p:nvPr/>
        </p:nvSpPr>
        <p:spPr>
          <a:xfrm>
            <a:off x="719966" y="4585094"/>
            <a:ext cx="29231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AgResearch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āta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mātai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mātai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whetū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05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EB47B2-E9DF-464C-B4AB-34638C0EA21E}"/>
              </a:ext>
            </a:extLst>
          </p:cNvPr>
          <p:cNvSpPr/>
          <p:nvPr/>
        </p:nvSpPr>
        <p:spPr>
          <a:xfrm>
            <a:off x="390526" y="724307"/>
            <a:ext cx="3686756" cy="13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53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B537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Digital Agriculture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240" normalizeH="0" baseline="0" noProof="0" dirty="0">
              <a:ln>
                <a:noFill/>
              </a:ln>
              <a:solidFill>
                <a:srgbClr val="B537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DE6F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NZ" sz="1400" b="0" i="0" u="none" strike="noStrike" kern="1200" cap="none" spc="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Turning data into knowledge into solutions</a:t>
            </a:r>
            <a:endParaRPr kumimoji="0" lang="en-NZ" sz="1800" b="0" i="0" u="none" strike="noStrike" kern="1200" cap="none" spc="240" normalizeH="0" baseline="0" noProof="0" dirty="0">
              <a:ln>
                <a:noFill/>
              </a:ln>
              <a:solidFill>
                <a:srgbClr val="B537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92FC93-874A-4E03-AA76-9EACF1DB1882}"/>
              </a:ext>
            </a:extLst>
          </p:cNvPr>
          <p:cNvSpPr/>
          <p:nvPr/>
        </p:nvSpPr>
        <p:spPr>
          <a:xfrm>
            <a:off x="8076920" y="724307"/>
            <a:ext cx="3686756" cy="13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5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7552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Resilient Agriculture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2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the capacity to respond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DDA60B-DC6A-4997-ADC8-46FB1EEC0E78}"/>
              </a:ext>
            </a:extLst>
          </p:cNvPr>
          <p:cNvSpPr/>
          <p:nvPr/>
        </p:nvSpPr>
        <p:spPr>
          <a:xfrm>
            <a:off x="4233723" y="724307"/>
            <a:ext cx="3686756" cy="13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DE6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DE6F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Ethical Agriculture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0" i="0" u="none" strike="noStrike" kern="1200" cap="none" spc="240" normalizeH="0" baseline="0" noProof="0" dirty="0">
              <a:ln>
                <a:noFill/>
              </a:ln>
              <a:solidFill>
                <a:srgbClr val="DE6F1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240" normalizeH="0" baseline="0" noProof="0" dirty="0">
                <a:ln>
                  <a:noFill/>
                </a:ln>
                <a:solidFill>
                  <a:srgbClr val="DE6F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Doing the right thing the right way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DE6F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8FEA73-CC31-4150-8EF9-9A0EA25FF218}"/>
              </a:ext>
            </a:extLst>
          </p:cNvPr>
          <p:cNvSpPr/>
          <p:nvPr/>
        </p:nvSpPr>
        <p:spPr>
          <a:xfrm>
            <a:off x="390526" y="2291316"/>
            <a:ext cx="3686756" cy="13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A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00AA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Smart Foods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240" normalizeH="0" baseline="0" noProof="0" dirty="0">
              <a:ln>
                <a:noFill/>
              </a:ln>
              <a:solidFill>
                <a:srgbClr val="00AA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DE6F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NZ" sz="1400" b="0" i="0" u="none" strike="noStrike" kern="1200" cap="none" spc="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Tailoring what you eat to what you need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00AA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E058D5-81B6-4399-BDB1-FBD9975BD8A3}"/>
              </a:ext>
            </a:extLst>
          </p:cNvPr>
          <p:cNvSpPr/>
          <p:nvPr/>
        </p:nvSpPr>
        <p:spPr>
          <a:xfrm>
            <a:off x="4233723" y="2291316"/>
            <a:ext cx="3686756" cy="13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05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405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Beyond Food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240" normalizeH="0" baseline="0" noProof="0" dirty="0">
              <a:ln>
                <a:noFill/>
              </a:ln>
              <a:solidFill>
                <a:srgbClr val="405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DE6F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waste, new protein bio-economies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59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BDAA43-F860-41A2-A89F-305EDB5C9E8F}"/>
              </a:ext>
            </a:extLst>
          </p:cNvPr>
          <p:cNvSpPr/>
          <p:nvPr/>
        </p:nvSpPr>
        <p:spPr>
          <a:xfrm>
            <a:off x="8076920" y="2291316"/>
            <a:ext cx="3686756" cy="13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D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tlCol="0" anchor="ctr"/>
          <a:lstStyle/>
          <a:p>
            <a:pPr marL="0" marR="0" lvl="0" indent="0" algn="l" defTabSz="1435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6 Consumer Interface</a:t>
            </a:r>
          </a:p>
          <a:p>
            <a:pPr marL="0" marR="0" lvl="0" indent="0" algn="l" defTabSz="1435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24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DE6F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Best product, best market, best value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624EEF-6A8A-483C-95BA-05A5694B4772}"/>
              </a:ext>
            </a:extLst>
          </p:cNvPr>
          <p:cNvCxnSpPr/>
          <p:nvPr/>
        </p:nvCxnSpPr>
        <p:spPr>
          <a:xfrm>
            <a:off x="603563" y="1318542"/>
            <a:ext cx="3205875" cy="0"/>
          </a:xfrm>
          <a:prstGeom prst="line">
            <a:avLst/>
          </a:prstGeom>
          <a:ln>
            <a:solidFill>
              <a:srgbClr val="B53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58D0BB-C44D-41CC-AD54-6CF34C7FAA0A}"/>
              </a:ext>
            </a:extLst>
          </p:cNvPr>
          <p:cNvCxnSpPr/>
          <p:nvPr/>
        </p:nvCxnSpPr>
        <p:spPr>
          <a:xfrm>
            <a:off x="4457667" y="1318542"/>
            <a:ext cx="3205875" cy="0"/>
          </a:xfrm>
          <a:prstGeom prst="line">
            <a:avLst/>
          </a:prstGeom>
          <a:ln>
            <a:solidFill>
              <a:srgbClr val="DE6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396BD3-7593-4309-8F39-7D390CAC2BE5}"/>
              </a:ext>
            </a:extLst>
          </p:cNvPr>
          <p:cNvCxnSpPr>
            <a:cxnSpLocks/>
          </p:cNvCxnSpPr>
          <p:nvPr/>
        </p:nvCxnSpPr>
        <p:spPr>
          <a:xfrm>
            <a:off x="8285264" y="1322220"/>
            <a:ext cx="3205875" cy="0"/>
          </a:xfrm>
          <a:prstGeom prst="line">
            <a:avLst/>
          </a:prstGeom>
          <a:ln>
            <a:solidFill>
              <a:srgbClr val="7552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16D2A-6628-4B9B-91F2-21D3AFE76EF3}"/>
              </a:ext>
            </a:extLst>
          </p:cNvPr>
          <p:cNvCxnSpPr/>
          <p:nvPr/>
        </p:nvCxnSpPr>
        <p:spPr>
          <a:xfrm>
            <a:off x="603563" y="2885072"/>
            <a:ext cx="3205875" cy="0"/>
          </a:xfrm>
          <a:prstGeom prst="line">
            <a:avLst/>
          </a:prstGeom>
          <a:ln>
            <a:solidFill>
              <a:srgbClr val="00A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AAC4DA-9E10-47B3-8E9B-530D023429FA}"/>
              </a:ext>
            </a:extLst>
          </p:cNvPr>
          <p:cNvCxnSpPr/>
          <p:nvPr/>
        </p:nvCxnSpPr>
        <p:spPr>
          <a:xfrm>
            <a:off x="4457667" y="2885072"/>
            <a:ext cx="3205875" cy="0"/>
          </a:xfrm>
          <a:prstGeom prst="line">
            <a:avLst/>
          </a:prstGeom>
          <a:ln>
            <a:solidFill>
              <a:srgbClr val="40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877010-ADC7-4AF4-9F23-96D2F41FBE21}"/>
              </a:ext>
            </a:extLst>
          </p:cNvPr>
          <p:cNvCxnSpPr/>
          <p:nvPr/>
        </p:nvCxnSpPr>
        <p:spPr>
          <a:xfrm>
            <a:off x="8285264" y="2887747"/>
            <a:ext cx="3205875" cy="0"/>
          </a:xfrm>
          <a:prstGeom prst="line">
            <a:avLst/>
          </a:prstGeom>
          <a:ln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C163DFD-9DBD-4BD8-804C-47EBD1F5A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98"/>
          <a:stretch/>
        </p:blipFill>
        <p:spPr>
          <a:xfrm>
            <a:off x="390526" y="3813841"/>
            <a:ext cx="11373150" cy="9525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0663B0-B71B-4089-9773-E3A3AF87CA20}"/>
              </a:ext>
            </a:extLst>
          </p:cNvPr>
          <p:cNvSpPr/>
          <p:nvPr/>
        </p:nvSpPr>
        <p:spPr>
          <a:xfrm>
            <a:off x="428324" y="3792275"/>
            <a:ext cx="11373150" cy="952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240" normalizeH="0" baseline="0" noProof="0" dirty="0" err="1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en-NZ" sz="2000" b="0" i="0" u="none" strike="noStrike" kern="1200" cap="none" spc="24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Ara Tika </a:t>
            </a:r>
            <a:r>
              <a:rPr kumimoji="0" lang="en-NZ" sz="2000" b="0" i="0" u="none" strike="noStrike" kern="1200" cap="none" spc="24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NZ" sz="20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embracing 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Mātauranga Māori as an equal knowledge system</a:t>
            </a:r>
            <a:endParaRPr kumimoji="0" lang="en-NZ" sz="2000" b="0" i="0" u="none" strike="noStrike" kern="1200" cap="none" spc="240" normalizeH="0" baseline="0" noProof="0" dirty="0">
              <a:ln>
                <a:noFill/>
              </a:ln>
              <a:solidFill>
                <a:srgbClr val="44546A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1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EB47B2-E9DF-464C-B4AB-34638C0EA21E}"/>
              </a:ext>
            </a:extLst>
          </p:cNvPr>
          <p:cNvSpPr/>
          <p:nvPr/>
        </p:nvSpPr>
        <p:spPr>
          <a:xfrm>
            <a:off x="390526" y="724307"/>
            <a:ext cx="3686756" cy="13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53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B537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Digital Agriculture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240" normalizeH="0" baseline="0" noProof="0" dirty="0">
              <a:ln>
                <a:noFill/>
              </a:ln>
              <a:solidFill>
                <a:srgbClr val="B537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DE6F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NZ" sz="1400" b="0" i="0" u="none" strike="noStrike" kern="1200" cap="none" spc="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Turning data into knowledge into solutions</a:t>
            </a:r>
            <a:endParaRPr kumimoji="0" lang="en-NZ" sz="1800" b="0" i="0" u="none" strike="noStrike" kern="1200" cap="none" spc="240" normalizeH="0" baseline="0" noProof="0" dirty="0">
              <a:ln>
                <a:noFill/>
              </a:ln>
              <a:solidFill>
                <a:srgbClr val="B537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92FC93-874A-4E03-AA76-9EACF1DB1882}"/>
              </a:ext>
            </a:extLst>
          </p:cNvPr>
          <p:cNvSpPr/>
          <p:nvPr/>
        </p:nvSpPr>
        <p:spPr>
          <a:xfrm>
            <a:off x="8076920" y="724307"/>
            <a:ext cx="3686756" cy="13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5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75529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Resilient Agriculture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2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the capacity to respond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DDA60B-DC6A-4997-ADC8-46FB1EEC0E78}"/>
              </a:ext>
            </a:extLst>
          </p:cNvPr>
          <p:cNvSpPr/>
          <p:nvPr/>
        </p:nvSpPr>
        <p:spPr>
          <a:xfrm>
            <a:off x="4233723" y="724307"/>
            <a:ext cx="3686756" cy="13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DE6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DE6F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Ethical Agriculture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2000" b="0" i="0" u="none" strike="noStrike" kern="1200" cap="none" spc="240" normalizeH="0" baseline="0" noProof="0" dirty="0">
              <a:ln>
                <a:noFill/>
              </a:ln>
              <a:solidFill>
                <a:srgbClr val="DE6F1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400" b="0" i="0" u="none" strike="noStrike" kern="1200" cap="none" spc="240" normalizeH="0" baseline="0" noProof="0" dirty="0">
                <a:ln>
                  <a:noFill/>
                </a:ln>
                <a:solidFill>
                  <a:srgbClr val="DE6F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Doing the right thing the right way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DE6F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8FEA73-CC31-4150-8EF9-9A0EA25FF218}"/>
              </a:ext>
            </a:extLst>
          </p:cNvPr>
          <p:cNvSpPr/>
          <p:nvPr/>
        </p:nvSpPr>
        <p:spPr>
          <a:xfrm>
            <a:off x="390526" y="2291316"/>
            <a:ext cx="3686756" cy="13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A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00AAD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Smart Foods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240" normalizeH="0" baseline="0" noProof="0" dirty="0">
              <a:ln>
                <a:noFill/>
              </a:ln>
              <a:solidFill>
                <a:srgbClr val="00AAD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DE6F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NZ" sz="1400" b="0" i="0" u="none" strike="noStrike" kern="1200" cap="none" spc="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Tailoring what you eat to what you need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00AA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E058D5-81B6-4399-BDB1-FBD9975BD8A3}"/>
              </a:ext>
            </a:extLst>
          </p:cNvPr>
          <p:cNvSpPr/>
          <p:nvPr/>
        </p:nvSpPr>
        <p:spPr>
          <a:xfrm>
            <a:off x="4233723" y="2291316"/>
            <a:ext cx="3686756" cy="13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05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405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Beyond Food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240" normalizeH="0" baseline="0" noProof="0" dirty="0">
              <a:ln>
                <a:noFill/>
              </a:ln>
              <a:solidFill>
                <a:srgbClr val="405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DE6F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waste, new protein bio-economies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59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BDAA43-F860-41A2-A89F-305EDB5C9E8F}"/>
              </a:ext>
            </a:extLst>
          </p:cNvPr>
          <p:cNvSpPr/>
          <p:nvPr/>
        </p:nvSpPr>
        <p:spPr>
          <a:xfrm>
            <a:off x="8076920" y="2291316"/>
            <a:ext cx="3686756" cy="133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D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tlCol="0" anchor="ctr"/>
          <a:lstStyle/>
          <a:p>
            <a:pPr marL="0" marR="0" lvl="0" indent="0" algn="l" defTabSz="1435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6 Consumer Interface</a:t>
            </a:r>
          </a:p>
          <a:p>
            <a:pPr marL="0" marR="0" lvl="0" indent="0" algn="l" defTabSz="1435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24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DE6F1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N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Best product, best market, best value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624EEF-6A8A-483C-95BA-05A5694B4772}"/>
              </a:ext>
            </a:extLst>
          </p:cNvPr>
          <p:cNvCxnSpPr/>
          <p:nvPr/>
        </p:nvCxnSpPr>
        <p:spPr>
          <a:xfrm>
            <a:off x="603563" y="1318542"/>
            <a:ext cx="3205875" cy="0"/>
          </a:xfrm>
          <a:prstGeom prst="line">
            <a:avLst/>
          </a:prstGeom>
          <a:ln>
            <a:solidFill>
              <a:srgbClr val="B53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58D0BB-C44D-41CC-AD54-6CF34C7FAA0A}"/>
              </a:ext>
            </a:extLst>
          </p:cNvPr>
          <p:cNvCxnSpPr/>
          <p:nvPr/>
        </p:nvCxnSpPr>
        <p:spPr>
          <a:xfrm>
            <a:off x="4457667" y="1318542"/>
            <a:ext cx="3205875" cy="0"/>
          </a:xfrm>
          <a:prstGeom prst="line">
            <a:avLst/>
          </a:prstGeom>
          <a:ln>
            <a:solidFill>
              <a:srgbClr val="DE6F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396BD3-7593-4309-8F39-7D390CAC2BE5}"/>
              </a:ext>
            </a:extLst>
          </p:cNvPr>
          <p:cNvCxnSpPr>
            <a:cxnSpLocks/>
          </p:cNvCxnSpPr>
          <p:nvPr/>
        </p:nvCxnSpPr>
        <p:spPr>
          <a:xfrm>
            <a:off x="8285264" y="1322220"/>
            <a:ext cx="3205875" cy="0"/>
          </a:xfrm>
          <a:prstGeom prst="line">
            <a:avLst/>
          </a:prstGeom>
          <a:ln>
            <a:solidFill>
              <a:srgbClr val="7552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16D2A-6628-4B9B-91F2-21D3AFE76EF3}"/>
              </a:ext>
            </a:extLst>
          </p:cNvPr>
          <p:cNvCxnSpPr/>
          <p:nvPr/>
        </p:nvCxnSpPr>
        <p:spPr>
          <a:xfrm>
            <a:off x="603563" y="2885072"/>
            <a:ext cx="3205875" cy="0"/>
          </a:xfrm>
          <a:prstGeom prst="line">
            <a:avLst/>
          </a:prstGeom>
          <a:ln>
            <a:solidFill>
              <a:srgbClr val="00A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AAC4DA-9E10-47B3-8E9B-530D023429FA}"/>
              </a:ext>
            </a:extLst>
          </p:cNvPr>
          <p:cNvCxnSpPr/>
          <p:nvPr/>
        </p:nvCxnSpPr>
        <p:spPr>
          <a:xfrm>
            <a:off x="4457667" y="2885072"/>
            <a:ext cx="3205875" cy="0"/>
          </a:xfrm>
          <a:prstGeom prst="line">
            <a:avLst/>
          </a:prstGeom>
          <a:ln>
            <a:solidFill>
              <a:srgbClr val="405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877010-ADC7-4AF4-9F23-96D2F41FBE21}"/>
              </a:ext>
            </a:extLst>
          </p:cNvPr>
          <p:cNvCxnSpPr/>
          <p:nvPr/>
        </p:nvCxnSpPr>
        <p:spPr>
          <a:xfrm>
            <a:off x="8285264" y="2887747"/>
            <a:ext cx="3205875" cy="0"/>
          </a:xfrm>
          <a:prstGeom prst="line">
            <a:avLst/>
          </a:prstGeom>
          <a:ln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C163DFD-9DBD-4BD8-804C-47EBD1F5A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98"/>
          <a:stretch/>
        </p:blipFill>
        <p:spPr>
          <a:xfrm>
            <a:off x="390526" y="3813841"/>
            <a:ext cx="11373150" cy="9525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0663B0-B71B-4089-9773-E3A3AF87CA20}"/>
              </a:ext>
            </a:extLst>
          </p:cNvPr>
          <p:cNvSpPr/>
          <p:nvPr/>
        </p:nvSpPr>
        <p:spPr>
          <a:xfrm>
            <a:off x="428324" y="3792275"/>
            <a:ext cx="11373150" cy="952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240" normalizeH="0" baseline="0" noProof="0" dirty="0" err="1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en-NZ" sz="2000" b="0" i="0" u="none" strike="noStrike" kern="1200" cap="none" spc="24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Ara Tika </a:t>
            </a:r>
            <a:r>
              <a:rPr kumimoji="0" lang="en-NZ" sz="2000" b="0" i="0" u="none" strike="noStrike" kern="1200" cap="none" spc="24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NZ" sz="20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embracing 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Mātauranga Māori as an equal knowledge system</a:t>
            </a:r>
            <a:endParaRPr kumimoji="0" lang="en-NZ" sz="2000" b="0" i="0" u="none" strike="noStrike" kern="1200" cap="none" spc="240" normalizeH="0" baseline="0" noProof="0" dirty="0">
              <a:ln>
                <a:noFill/>
              </a:ln>
              <a:solidFill>
                <a:srgbClr val="44546A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E557A9-5305-4057-B141-CF4CE88969A3}"/>
              </a:ext>
            </a:extLst>
          </p:cNvPr>
          <p:cNvSpPr/>
          <p:nvPr/>
        </p:nvSpPr>
        <p:spPr>
          <a:xfrm>
            <a:off x="6858000" y="4932553"/>
            <a:ext cx="4905676" cy="1756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05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24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4059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6BE6CF-FDE1-4A55-AC5A-9EF3FDD377A0}"/>
              </a:ext>
            </a:extLst>
          </p:cNvPr>
          <p:cNvSpPr txBox="1"/>
          <p:nvPr/>
        </p:nvSpPr>
        <p:spPr>
          <a:xfrm>
            <a:off x="6060604" y="4998389"/>
            <a:ext cx="6110080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2062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Unique Māori approach to our science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62062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Harness champions and early adopters</a:t>
            </a:r>
          </a:p>
          <a:p>
            <a:pPr marL="1262062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Māori worldview through local partnerships</a:t>
            </a:r>
          </a:p>
          <a:p>
            <a:pPr marL="1262062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Māori specifically - for our sector generally</a:t>
            </a:r>
          </a:p>
        </p:txBody>
      </p:sp>
    </p:spTree>
    <p:extLst>
      <p:ext uri="{BB962C8B-B14F-4D97-AF65-F5344CB8AC3E}">
        <p14:creationId xmlns:p14="http://schemas.microsoft.com/office/powerpoint/2010/main" val="419518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F9821-2686-4F9D-AB81-88AF14838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1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23E59E-3D73-4748-B330-18E4A3ED8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6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897" y="1230983"/>
            <a:ext cx="11300791" cy="33612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br>
              <a:rPr lang="en-NZ" sz="4400" dirty="0">
                <a:solidFill>
                  <a:schemeClr val="tx1"/>
                </a:solidFill>
              </a:rPr>
            </a:br>
            <a:br>
              <a:rPr lang="en-NZ" sz="4400" dirty="0">
                <a:solidFill>
                  <a:schemeClr val="tx1"/>
                </a:solidFill>
              </a:rPr>
            </a:br>
            <a:br>
              <a:rPr lang="en-NZ" sz="4400" dirty="0">
                <a:solidFill>
                  <a:schemeClr val="tx1"/>
                </a:solidFill>
              </a:rPr>
            </a:br>
            <a:r>
              <a:rPr lang="en-NZ" sz="4400" dirty="0">
                <a:solidFill>
                  <a:schemeClr val="tx1"/>
                </a:solidFill>
              </a:rPr>
              <a:t> </a:t>
            </a:r>
            <a:br>
              <a:rPr lang="en-NZ" sz="4400" dirty="0">
                <a:solidFill>
                  <a:schemeClr val="tx1"/>
                </a:solidFill>
              </a:rPr>
            </a:br>
            <a:br>
              <a:rPr lang="en-NZ" sz="4400" dirty="0">
                <a:solidFill>
                  <a:schemeClr val="tx1"/>
                </a:solidFill>
              </a:rPr>
            </a:br>
            <a:br>
              <a:rPr lang="en-NZ" dirty="0">
                <a:solidFill>
                  <a:schemeClr val="tx1"/>
                </a:solidFill>
              </a:rPr>
            </a:br>
            <a:br>
              <a:rPr lang="en-NZ" dirty="0">
                <a:solidFill>
                  <a:schemeClr val="tx1"/>
                </a:solidFill>
              </a:rPr>
            </a:br>
            <a:endParaRPr lang="en-NZ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66A78-F4B7-43E3-9216-56B3F8861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767"/>
            <a:ext cx="12192000" cy="1246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BB210-AB55-4E68-A6A3-6F9409BD04D0}"/>
              </a:ext>
            </a:extLst>
          </p:cNvPr>
          <p:cNvSpPr txBox="1"/>
          <p:nvPr/>
        </p:nvSpPr>
        <p:spPr>
          <a:xfrm>
            <a:off x="384312" y="2042538"/>
            <a:ext cx="60951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CAPACITY BUILDING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 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NUOTN Te </a:t>
            </a:r>
            <a:r>
              <a:rPr kumimoji="0" lang="en-N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Ao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Maori training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12 scientists over 2 years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 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Rangihaeata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 </a:t>
            </a:r>
            <a:r>
              <a:rPr kumimoji="0" lang="en-N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Rangatahi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Succession plan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Science careers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for </a:t>
            </a:r>
            <a:r>
              <a:rPr kumimoji="0" lang="en-N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rangatahi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Maori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6DD21-E2B2-4194-9016-74BEAE9C22A7}"/>
              </a:ext>
            </a:extLst>
          </p:cNvPr>
          <p:cNvSpPr txBox="1"/>
          <p:nvPr/>
        </p:nvSpPr>
        <p:spPr>
          <a:xfrm>
            <a:off x="627408" y="1230983"/>
            <a:ext cx="6095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Kohimarama exemplars</a:t>
            </a:r>
          </a:p>
        </p:txBody>
      </p:sp>
    </p:spTree>
    <p:extLst>
      <p:ext uri="{BB962C8B-B14F-4D97-AF65-F5344CB8AC3E}">
        <p14:creationId xmlns:p14="http://schemas.microsoft.com/office/powerpoint/2010/main" val="24411429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Z Landscapes 07112018" id="{7298CF8C-930D-4CBC-B139-8E54BE51D674}" vid="{AF190D08-08E7-44ED-99FF-F712817E89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Z Landscapes 07112018" id="{7298CF8C-930D-4CBC-B139-8E54BE51D674}" vid="{AF190D08-08E7-44ED-99FF-F712817E8917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Business Relations for Innovation</Template>
  <TotalTime>9</TotalTime>
  <Words>538</Words>
  <Application>Microsoft Office PowerPoint</Application>
  <PresentationFormat>Breedbeeld</PresentationFormat>
  <Paragraphs>123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Helvetica</vt:lpstr>
      <vt:lpstr>Kantoorthema</vt:lpstr>
      <vt:lpstr>1_Office Theme</vt:lpstr>
      <vt:lpstr>Office Theme</vt:lpstr>
      <vt:lpstr>PowerPoint-presentatie</vt:lpstr>
      <vt:lpstr>PowerPoint-presentatie</vt:lpstr>
      <vt:lpstr>PowerPoint-presentatie</vt:lpstr>
      <vt:lpstr>                                      Addressing local community challenges  Kohimarama: A unique flagship for indigenous community led research in Aotearoa New Zealand   Trevor Stuthridge     Garry Watson Research Director        Chairman        </vt:lpstr>
      <vt:lpstr>PowerPoint-presentatie</vt:lpstr>
      <vt:lpstr>PowerPoint-presentatie</vt:lpstr>
      <vt:lpstr>PowerPoint-presentatie</vt:lpstr>
      <vt:lpstr>PowerPoint-presentatie</vt:lpstr>
      <vt:lpstr>        </vt:lpstr>
      <vt:lpstr>        </vt:lpstr>
      <vt:lpstr>        </vt:lpstr>
      <vt:lpstr>        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Youssef Ramadan</dc:creator>
  <cp:lastModifiedBy>Youssef Ramadan</cp:lastModifiedBy>
  <cp:revision>2</cp:revision>
  <dcterms:created xsi:type="dcterms:W3CDTF">2021-06-30T09:36:08Z</dcterms:created>
  <dcterms:modified xsi:type="dcterms:W3CDTF">2021-06-30T09:45:23Z</dcterms:modified>
</cp:coreProperties>
</file>